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29"/>
  </p:notesMasterIdLst>
  <p:sldIdLst>
    <p:sldId id="256" r:id="rId2"/>
    <p:sldId id="300" r:id="rId3"/>
    <p:sldId id="287" r:id="rId4"/>
    <p:sldId id="289" r:id="rId5"/>
    <p:sldId id="288" r:id="rId6"/>
    <p:sldId id="297" r:id="rId7"/>
    <p:sldId id="298" r:id="rId8"/>
    <p:sldId id="290" r:id="rId9"/>
    <p:sldId id="301" r:id="rId10"/>
    <p:sldId id="292" r:id="rId11"/>
    <p:sldId id="296" r:id="rId12"/>
    <p:sldId id="293" r:id="rId13"/>
    <p:sldId id="294" r:id="rId14"/>
    <p:sldId id="303" r:id="rId15"/>
    <p:sldId id="302" r:id="rId16"/>
    <p:sldId id="291" r:id="rId17"/>
    <p:sldId id="304" r:id="rId18"/>
    <p:sldId id="305" r:id="rId19"/>
    <p:sldId id="306" r:id="rId20"/>
    <p:sldId id="310" r:id="rId21"/>
    <p:sldId id="312" r:id="rId22"/>
    <p:sldId id="311" r:id="rId23"/>
    <p:sldId id="314" r:id="rId24"/>
    <p:sldId id="307" r:id="rId25"/>
    <p:sldId id="308" r:id="rId26"/>
    <p:sldId id="313" r:id="rId27"/>
    <p:sldId id="309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80" d="100"/>
          <a:sy n="80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5C10E-55EC-455D-A97C-BD6AA0E0461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C4102-D49D-4F5A-A1B1-E0A0233FE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9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9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5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74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04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84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28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C4102-D49D-4F5A-A1B1-E0A0233FE5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4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9244" y="1956816"/>
            <a:ext cx="7530084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44" y="4901184"/>
            <a:ext cx="7530084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4100664" cy="23500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27" y="1234440"/>
            <a:ext cx="3713073" cy="5623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486" y="2438400"/>
            <a:ext cx="1522476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486" y="3127248"/>
            <a:ext cx="1522476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132838" y="2438400"/>
            <a:ext cx="1522476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132838" y="3127248"/>
            <a:ext cx="1522476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2438400"/>
            <a:ext cx="1522476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3048" y="3127248"/>
            <a:ext cx="1522476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0" y="2438400"/>
            <a:ext cx="1522476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486400" y="3127248"/>
            <a:ext cx="1522476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9752" y="2438400"/>
            <a:ext cx="1522476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159752" y="3127248"/>
            <a:ext cx="1522476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675" y="0"/>
            <a:ext cx="2572325" cy="68214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42315" y="3136712"/>
            <a:ext cx="1783080" cy="384048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663" y="2432434"/>
            <a:ext cx="1233740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424217" y="4581652"/>
            <a:ext cx="1783080" cy="384048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8" name="Текст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37480" y="3882136"/>
            <a:ext cx="1233740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3090749" y="3131951"/>
            <a:ext cx="1783080" cy="384048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4" name="Текст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2189" y="2432435"/>
            <a:ext cx="1233740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4757282" y="4581652"/>
            <a:ext cx="1783080" cy="384048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6" name="Текст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70544" y="3882136"/>
            <a:ext cx="1233740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6423813" y="3136712"/>
            <a:ext cx="1783080" cy="384048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5" name="Текст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6422" y="2437196"/>
            <a:ext cx="1347491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1920"/>
            <a:ext cx="4102873" cy="29260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62" y="0"/>
            <a:ext cx="3737839" cy="22768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487" y="2438400"/>
            <a:ext cx="3868340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487" y="2871216"/>
            <a:ext cx="3868340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00600" y="2438400"/>
            <a:ext cx="3887391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00600" y="2871216"/>
            <a:ext cx="3887391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37" y="4014216"/>
            <a:ext cx="4303763" cy="2843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94226" cy="29199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486" y="2438400"/>
            <a:ext cx="2564892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486" y="2871216"/>
            <a:ext cx="2564892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05556" y="2438400"/>
            <a:ext cx="2564892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05556" y="2871216"/>
            <a:ext cx="2564892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37910" y="2438400"/>
            <a:ext cx="2564892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37910" y="2871216"/>
            <a:ext cx="2564892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530"/>
            <a:ext cx="3525012" cy="3099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61054" cy="3436275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216152"/>
            <a:ext cx="3888486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0600" y="1216026"/>
            <a:ext cx="3888486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9244" y="1956816"/>
            <a:ext cx="7530084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44" y="3483864"/>
            <a:ext cx="7530084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lang="ru-MO" sz="3200"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lang="ru-MO" sz="3200"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/>
          <a:lstStyle>
            <a:lvl1pPr marL="0" indent="0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90"/>
            <a:ext cx="4347972" cy="6000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0"/>
            <a:ext cx="2571750" cy="6807199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216152"/>
            <a:ext cx="3888486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0600" y="1216026"/>
            <a:ext cx="3888486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24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32" y="3428234"/>
            <a:ext cx="5116068" cy="3429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90889" cy="523951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216152"/>
            <a:ext cx="3888486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0600" y="1216026"/>
            <a:ext cx="3888486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9244" y="1956816"/>
            <a:ext cx="7530084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44" y="4901184"/>
            <a:ext cx="7530084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536"/>
            <a:ext cx="3545586" cy="3202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84" y="0"/>
            <a:ext cx="4232816" cy="231343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216152"/>
            <a:ext cx="3888486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0600" y="1216026"/>
            <a:ext cx="3888486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932" y="0"/>
            <a:ext cx="3870068" cy="4041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7248"/>
            <a:ext cx="3121650" cy="37307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485" y="2441448"/>
            <a:ext cx="82296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47677" cy="3611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4079057"/>
            <a:ext cx="4491990" cy="2778943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430" y="2651760"/>
            <a:ext cx="473202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ru-MO" sz="2800" cap="none" spc="2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7430" y="4232476"/>
            <a:ext cx="4331970" cy="333945"/>
          </a:xfrm>
        </p:spPr>
        <p:txBody>
          <a:bodyPr rtlCol="0"/>
          <a:lstStyle>
            <a:lvl1pPr marL="0" indent="0">
              <a:buNone/>
              <a:defRPr lang="ru-MO" sz="1800" spc="2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Текст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3442" y="3591339"/>
            <a:ext cx="878681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ru-MO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”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6946" y="1982216"/>
            <a:ext cx="878681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ru-MO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792"/>
            <a:ext cx="4019951" cy="5093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564" y="0"/>
            <a:ext cx="2197436" cy="2752344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90" y="2450592"/>
            <a:ext cx="154305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217" y="4611550"/>
            <a:ext cx="17145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17" y="4865225"/>
            <a:ext cx="17145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8064" y="2450592"/>
            <a:ext cx="154305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22191" y="4611550"/>
            <a:ext cx="17145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191" y="4865225"/>
            <a:ext cx="17145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48606" y="2450592"/>
            <a:ext cx="154305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2733" y="4611550"/>
            <a:ext cx="17145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2733" y="4865225"/>
            <a:ext cx="17145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99148" y="2450592"/>
            <a:ext cx="154305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23275" y="4611550"/>
            <a:ext cx="17145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23275" y="4865225"/>
            <a:ext cx="17145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66"/>
            <a:ext cx="4018788" cy="5091735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868679"/>
            <a:ext cx="82296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2670048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3094300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0" y="4479943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2900" y="4904195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95044" y="2450592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1" name="Рисунок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495044" y="4260487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4016" y="2670048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4016" y="3094300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14016" y="4479943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14016" y="4904195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559302" y="2450592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3" name="Рисунок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3559302" y="4260487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5090" y="2670048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5090" y="3094300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5090" y="4479943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75090" y="4904195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623560" y="2450592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623560" y="4260487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9390" y="2670048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9390" y="3094300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9390" y="4479943"/>
            <a:ext cx="1049274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9390" y="4904195"/>
            <a:ext cx="1049274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687818" y="2450592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687818" y="4260487"/>
            <a:ext cx="870966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3938286" y="868101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3938286" y="5995687"/>
            <a:ext cx="12674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Образец фона&#10;&#10;Автоматически созданное описание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660128"/>
            <a:ext cx="8572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3104752"/>
            <a:ext cx="85725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11575"/>
            <a:ext cx="30861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MO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28950" y="6006547"/>
            <a:ext cx="30861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MO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5D5876EB-1828-453C-A93F-4F8FC8C8A57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MO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 smtClean="0"/>
              <a:t>Задача</a:t>
            </a:r>
            <a:br>
              <a:rPr lang="ru-RU" sz="5400" dirty="0" smtClean="0"/>
            </a:br>
            <a:r>
              <a:rPr lang="ru-RU" sz="5400" dirty="0" err="1" smtClean="0"/>
              <a:t>нейросетевой</a:t>
            </a:r>
            <a:r>
              <a:rPr lang="ru-RU" sz="5400" dirty="0" smtClean="0"/>
              <a:t/>
            </a:r>
            <a:br>
              <a:rPr lang="ru-RU" sz="5400" dirty="0" smtClean="0"/>
            </a:br>
            <a:r>
              <a:rPr lang="ru-RU" sz="5400" dirty="0" smtClean="0"/>
              <a:t>сегментации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08320" y="5589240"/>
            <a:ext cx="6935680" cy="1096160"/>
          </a:xfrm>
        </p:spPr>
        <p:txBody>
          <a:bodyPr/>
          <a:lstStyle/>
          <a:p>
            <a:pPr algn="r"/>
            <a:r>
              <a:rPr lang="ru-RU" b="0" dirty="0" smtClean="0"/>
              <a:t>Автор: </a:t>
            </a:r>
            <a:r>
              <a:rPr lang="ru-RU" b="0" dirty="0" err="1" smtClean="0"/>
              <a:t>Серёгина</a:t>
            </a:r>
            <a:r>
              <a:rPr lang="ru-RU" b="0" dirty="0" smtClean="0"/>
              <a:t> Ярослава</a:t>
            </a:r>
          </a:p>
          <a:p>
            <a:pPr algn="r"/>
            <a:r>
              <a:rPr lang="ru-RU" b="0" dirty="0" smtClean="0"/>
              <a:t>Научный руководитель: Шишкин Алексей Геннадьевич </a:t>
            </a:r>
            <a:endParaRPr lang="ru-RU" b="0" dirty="0"/>
          </a:p>
          <a:p>
            <a:pPr algn="r"/>
            <a:endParaRPr lang="ru-RU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6815" y="880643"/>
            <a:ext cx="6817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Проверка сети 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07232" y="1757443"/>
            <a:ext cx="8599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</a:t>
            </a:r>
            <a:r>
              <a:rPr lang="en-US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 </a:t>
            </a:r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на </a:t>
            </a:r>
            <a:r>
              <a:rPr lang="ru-RU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сосо-датасете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21726"/>
            <a:ext cx="6120680" cy="20008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63" y="4744858"/>
            <a:ext cx="5400600" cy="21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3360"/>
            <a:ext cx="3836089" cy="25202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3846"/>
            <a:ext cx="5616624" cy="20739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4091303"/>
            <a:ext cx="3980105" cy="27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841317" y="103152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ДАННЫЕ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6" name="Рисунок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099652"/>
            <a:ext cx="5869940" cy="2912745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012397"/>
            <a:ext cx="770485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908720"/>
            <a:ext cx="5520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Почему так?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908720"/>
            <a:ext cx="70727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Первые данные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92" y="2066426"/>
            <a:ext cx="4712616" cy="272514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06" y="4791574"/>
            <a:ext cx="6712788" cy="16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6815" y="880643"/>
            <a:ext cx="6817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результат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187624" y="1720725"/>
            <a:ext cx="8599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удивительный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852936"/>
            <a:ext cx="5400600" cy="37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540702"/>
            <a:ext cx="3611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Повреждённые</a:t>
            </a:r>
          </a:p>
          <a:p>
            <a:pPr lvl="0"/>
            <a:r>
              <a:rPr lang="ru-RU" sz="2400" b="1" cap="all" spc="300" dirty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и</a:t>
            </a:r>
            <a:r>
              <a:rPr lang="ru-RU" sz="2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 некорректные</a:t>
            </a:r>
          </a:p>
          <a:p>
            <a:pPr lvl="0"/>
            <a:r>
              <a:rPr lang="ru-RU" sz="2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маски</a:t>
            </a:r>
            <a:endParaRPr lang="ru-RU" sz="900" dirty="0">
              <a:solidFill>
                <a:srgbClr val="0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36" y="4861"/>
            <a:ext cx="5603464" cy="29249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23" y="4005064"/>
            <a:ext cx="5223532" cy="2723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4976629" cy="26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0" y="16250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48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В защиту</a:t>
            </a:r>
          </a:p>
          <a:p>
            <a:pPr lvl="0"/>
            <a:r>
              <a:rPr lang="ru-RU" sz="48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модели</a:t>
            </a:r>
            <a:endParaRPr lang="ru-RU" sz="1600" dirty="0">
              <a:solidFill>
                <a:srgbClr val="0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896"/>
            <a:ext cx="5687010" cy="19494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61" y="4802021"/>
            <a:ext cx="6120680" cy="20402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08" y="0"/>
            <a:ext cx="5500092" cy="18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09886" y="921380"/>
            <a:ext cx="4986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валидация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3568" y="22048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3845" lvl="0" indent="-271780">
              <a:spcBef>
                <a:spcPts val="100"/>
              </a:spcBef>
              <a:buFontTx/>
              <a:buAutoNum type="arabicPeriod"/>
              <a:tabLst>
                <a:tab pos="283845" algn="l"/>
                <a:tab pos="284480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Начальный </a:t>
            </a:r>
            <a:r>
              <a:rPr lang="en-US" spc="-5" dirty="0" smtClean="0">
                <a:solidFill>
                  <a:prstClr val="black"/>
                </a:solidFill>
                <a:latin typeface="Arial MT"/>
                <a:cs typeface="Arial MT"/>
              </a:rPr>
              <a:t>learning rate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Скорость изменения </a:t>
            </a:r>
            <a:r>
              <a:rPr lang="en-US" spc="-5" dirty="0" smtClean="0">
                <a:solidFill>
                  <a:prstClr val="black"/>
                </a:solidFill>
                <a:latin typeface="Arial MT"/>
                <a:cs typeface="Arial MT"/>
              </a:rPr>
              <a:t>learning rate</a:t>
            </a: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Количество </a:t>
            </a:r>
            <a:r>
              <a:rPr lang="en-US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num_downs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Размер </a:t>
            </a:r>
            <a:r>
              <a:rPr lang="ru-RU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батча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Коэффициент регуляризации на веса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Расположение </a:t>
            </a:r>
            <a:r>
              <a:rPr lang="ru-RU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дропаутов</a:t>
            </a: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 и их вероятность</a:t>
            </a: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Размер </a:t>
            </a:r>
            <a:r>
              <a:rPr lang="ru-RU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ресайза</a:t>
            </a:r>
            <a:endParaRPr lang="ru-RU" spc="-5" dirty="0" smtClean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Лосс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38124" y="1835532"/>
            <a:ext cx="457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Исследовательский блок:</a:t>
            </a:r>
            <a:endParaRPr lang="ru-RU" sz="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6814" y="880643"/>
            <a:ext cx="8361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ДРОПАУТЫ. ЗАЧЕМ?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04864"/>
            <a:ext cx="7200800" cy="38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548680"/>
            <a:ext cx="2323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ПЛАН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55576" y="1628800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 lvl="0" indent="-271780">
              <a:spcBef>
                <a:spcPts val="100"/>
              </a:spcBef>
              <a:buFontTx/>
              <a:buAutoNum type="arabicPeriod"/>
              <a:tabLst>
                <a:tab pos="283845" algn="l"/>
                <a:tab pos="284480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Задача сегментации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Идея решения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Реализация архитектуры сети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Данные и </a:t>
            </a:r>
            <a:r>
              <a:rPr lang="ru-RU" sz="2800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препроцессинг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Промежуточные результаты и </a:t>
            </a:r>
            <a:r>
              <a:rPr lang="ru-RU" sz="2800" spc="-5" dirty="0" err="1" smtClean="0">
                <a:solidFill>
                  <a:prstClr val="black"/>
                </a:solidFill>
                <a:latin typeface="Arial MT"/>
                <a:cs typeface="Arial MT"/>
              </a:rPr>
              <a:t>валидация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Дальнейшие цели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685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4664"/>
            <a:ext cx="8017822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153124" y="620688"/>
            <a:ext cx="8361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дропауты.куда</a:t>
            </a:r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44824"/>
            <a:ext cx="770076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404664"/>
            <a:ext cx="8361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ДРОПАУТЫ.выводы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4" y="1556792"/>
            <a:ext cx="802154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66" y="0"/>
            <a:ext cx="4550375" cy="16537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35" y="5273824"/>
            <a:ext cx="4424923" cy="15841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09" y="0"/>
            <a:ext cx="4566270" cy="166556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5780" y="2177033"/>
            <a:ext cx="83164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Меньше шума,</a:t>
            </a:r>
          </a:p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Больше обобщения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366" y="5242360"/>
            <a:ext cx="4520634" cy="16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08520" y="115025"/>
            <a:ext cx="9430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Learning </a:t>
            </a:r>
            <a:r>
              <a:rPr lang="en-US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rate&amp;batch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91680" y="894549"/>
            <a:ext cx="6275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В контексте быстроты сходимости</a:t>
            </a:r>
            <a:endParaRPr lang="ru-RU" sz="700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2065531"/>
            <a:ext cx="4572000" cy="22595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3845" lvl="0" indent="-271780">
              <a:spcBef>
                <a:spcPts val="100"/>
              </a:spcBef>
              <a:buFontTx/>
              <a:buAutoNum type="arabicPeriod"/>
              <a:tabLst>
                <a:tab pos="283845" algn="l"/>
                <a:tab pos="284480" algn="l"/>
              </a:tabLst>
            </a:pPr>
            <a:endParaRPr lang="ru-RU" sz="2800" spc="-5" dirty="0" smtClean="0">
              <a:solidFill>
                <a:prstClr val="black"/>
              </a:solidFill>
              <a:latin typeface="Arial MT"/>
              <a:cs typeface="Arial MT"/>
            </a:endParaRPr>
          </a:p>
          <a:p>
            <a:pPr marL="283845" lvl="0" indent="-271780">
              <a:spcBef>
                <a:spcPts val="100"/>
              </a:spcBef>
              <a:buFontTx/>
              <a:buAutoNum type="arabicPeriod"/>
              <a:tabLst>
                <a:tab pos="283845" algn="l"/>
                <a:tab pos="284480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Ускорить сходимость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Избежать локальных минимумов</a:t>
            </a: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ru-RU" sz="2800" spc="-5" dirty="0" smtClean="0">
                <a:solidFill>
                  <a:prstClr val="black"/>
                </a:solidFill>
                <a:latin typeface="Arial MT"/>
                <a:cs typeface="Arial MT"/>
              </a:rPr>
              <a:t>Улучшить обобщение</a:t>
            </a:r>
            <a:endParaRPr lang="en-US" sz="28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067944" y="14706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65" lvl="0">
              <a:spcBef>
                <a:spcPts val="100"/>
              </a:spcBef>
              <a:tabLst>
                <a:tab pos="283845" algn="l"/>
                <a:tab pos="284480" algn="l"/>
              </a:tabLst>
            </a:pPr>
            <a:r>
              <a:rPr lang="ru-RU" spc="-5" dirty="0" smtClean="0">
                <a:solidFill>
                  <a:prstClr val="black"/>
                </a:solidFill>
                <a:latin typeface="Arial MT"/>
                <a:cs typeface="Arial MT"/>
              </a:rPr>
              <a:t>ЗАДАЧИ:</a:t>
            </a:r>
            <a:endParaRPr lang="en-US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885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548680"/>
            <a:ext cx="7686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Ограниченная </a:t>
            </a:r>
            <a:r>
              <a:rPr lang="ru-RU" sz="5400" b="1" cap="all" spc="300" dirty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обобщающая способность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080275" cy="25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88640"/>
            <a:ext cx="69915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48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Дальнейшие </a:t>
            </a:r>
          </a:p>
          <a:p>
            <a:pPr lvl="0"/>
            <a:r>
              <a:rPr lang="ru-RU" sz="4800" b="1" cap="all" spc="300" dirty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 </a:t>
            </a:r>
            <a:r>
              <a:rPr lang="ru-RU" sz="48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   исследования:</a:t>
            </a: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23728" y="3212976"/>
            <a:ext cx="6192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Transfer learning</a:t>
            </a:r>
            <a:endParaRPr lang="ru-RU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67544" y="2924944"/>
            <a:ext cx="42406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СПАСИБО!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707232" y="908720"/>
            <a:ext cx="5670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Постановка </a:t>
            </a:r>
            <a:r>
              <a:rPr lang="en-US" sz="5400" b="1" cap="all" spc="300" dirty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</a:t>
            </a:r>
            <a:r>
              <a:rPr lang="en-US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" y="3511043"/>
            <a:ext cx="2900957" cy="185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674" y="3492961"/>
            <a:ext cx="3000690" cy="185684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73" y="3492961"/>
            <a:ext cx="3094738" cy="18336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3758" y="5536671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 Detection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3267895" y="550121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Segmentation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407696" y="549538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Instance Segmentation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931910" y="1639531"/>
            <a:ext cx="5670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</a:t>
            </a:r>
            <a:r>
              <a:rPr lang="en-US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  </a:t>
            </a:r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ea typeface="+mj-ea"/>
                <a:cs typeface="Arial" panose="020B0604020202020204" pitchFamily="34" charset="0"/>
              </a:rPr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2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19" y="2800922"/>
            <a:ext cx="3329718" cy="2391150"/>
          </a:xfrm>
          <a:prstGeom prst="rect">
            <a:avLst/>
          </a:prstGeom>
        </p:spPr>
      </p:pic>
      <p:grpSp>
        <p:nvGrpSpPr>
          <p:cNvPr id="6" name="object 4"/>
          <p:cNvGrpSpPr/>
          <p:nvPr/>
        </p:nvGrpSpPr>
        <p:grpSpPr>
          <a:xfrm>
            <a:off x="5130049" y="1523452"/>
            <a:ext cx="3650203" cy="3668620"/>
            <a:chOff x="5036499" y="1467950"/>
            <a:chExt cx="2419985" cy="2181937"/>
          </a:xfrm>
        </p:grpSpPr>
        <p:pic>
          <p:nvPicPr>
            <p:cNvPr id="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678" y="2183758"/>
              <a:ext cx="2169722" cy="1466129"/>
            </a:xfrm>
            <a:prstGeom prst="rect">
              <a:avLst/>
            </a:prstGeom>
          </p:spPr>
        </p:pic>
        <p:sp>
          <p:nvSpPr>
            <p:cNvPr id="8" name="object 6"/>
            <p:cNvSpPr/>
            <p:nvPr/>
          </p:nvSpPr>
          <p:spPr>
            <a:xfrm>
              <a:off x="5036499" y="1467950"/>
              <a:ext cx="2419985" cy="671830"/>
            </a:xfrm>
            <a:custGeom>
              <a:avLst/>
              <a:gdLst/>
              <a:ahLst/>
              <a:cxnLst/>
              <a:rect l="l" t="t" r="r" b="b"/>
              <a:pathLst>
                <a:path w="2419984" h="671830">
                  <a:moveTo>
                    <a:pt x="1150199" y="671699"/>
                  </a:moveTo>
                  <a:lnTo>
                    <a:pt x="0" y="0"/>
                  </a:lnTo>
                </a:path>
                <a:path w="2419984" h="671830">
                  <a:moveTo>
                    <a:pt x="1280399" y="671648"/>
                  </a:moveTo>
                  <a:lnTo>
                    <a:pt x="2419799" y="44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9" name="object 7"/>
          <p:cNvGrpSpPr/>
          <p:nvPr/>
        </p:nvGrpSpPr>
        <p:grpSpPr>
          <a:xfrm>
            <a:off x="3711312" y="4120895"/>
            <a:ext cx="1364744" cy="31750"/>
            <a:chOff x="3539049" y="2916770"/>
            <a:chExt cx="1364744" cy="31750"/>
          </a:xfrm>
        </p:grpSpPr>
        <p:sp>
          <p:nvSpPr>
            <p:cNvPr id="10" name="object 8"/>
            <p:cNvSpPr/>
            <p:nvPr/>
          </p:nvSpPr>
          <p:spPr>
            <a:xfrm>
              <a:off x="3539049" y="2922150"/>
              <a:ext cx="1321435" cy="10795"/>
            </a:xfrm>
            <a:custGeom>
              <a:avLst/>
              <a:gdLst/>
              <a:ahLst/>
              <a:cxnLst/>
              <a:rect l="l" t="t" r="r" b="b"/>
              <a:pathLst>
                <a:path w="1321435" h="10794">
                  <a:moveTo>
                    <a:pt x="0" y="0"/>
                  </a:moveTo>
                  <a:lnTo>
                    <a:pt x="1321051" y="1035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4859978" y="29167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46" y="0"/>
                  </a:lnTo>
                  <a:lnTo>
                    <a:pt x="43347" y="16070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4859978" y="29167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47" y="16070"/>
                  </a:lnTo>
                  <a:lnTo>
                    <a:pt x="246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5032241" y="1105276"/>
            <a:ext cx="3969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100"/>
              </a:spcBef>
            </a:pP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[0,</a:t>
            </a:r>
            <a:r>
              <a:rPr lang="ru-RU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00,</a:t>
            </a:r>
            <a:r>
              <a:rPr lang="ru-RU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0.01,</a:t>
            </a:r>
            <a:r>
              <a:rPr lang="ru-RU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0.003,</a:t>
            </a:r>
            <a:r>
              <a:rPr lang="ru-RU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0.67,</a:t>
            </a:r>
            <a:r>
              <a:rPr lang="ru-RU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0.31,</a:t>
            </a:r>
            <a:r>
              <a:rPr lang="ru-RU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ru-RU" spc="-5" dirty="0">
                <a:solidFill>
                  <a:prstClr val="black"/>
                </a:solidFill>
                <a:latin typeface="Arial MT"/>
                <a:cs typeface="Arial MT"/>
              </a:rPr>
              <a:t>0.097]</a:t>
            </a:r>
            <a:endParaRPr lang="ru-RU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07904" y="5100070"/>
            <a:ext cx="2016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45" lvl="0" indent="-271780">
              <a:spcBef>
                <a:spcPts val="100"/>
              </a:spcBef>
              <a:buFontTx/>
              <a:buAutoNum type="arabicPeriod"/>
              <a:tabLst>
                <a:tab pos="283845" algn="l"/>
                <a:tab pos="284480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Unknown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Person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Bag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Grass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Road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60680" lvl="0" indent="-345440">
              <a:spcBef>
                <a:spcPts val="30"/>
              </a:spcBef>
              <a:buFontTx/>
              <a:buAutoNum type="arabicPeriod"/>
              <a:tabLst>
                <a:tab pos="360680" algn="l"/>
                <a:tab pos="361315" algn="l"/>
              </a:tabLst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Building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724128" y="5162780"/>
            <a:ext cx="2520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100"/>
              </a:spcBef>
            </a:pP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Loss:</a:t>
            </a:r>
            <a:r>
              <a:rPr lang="en-US" sz="1600" spc="-4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1600" spc="-5" dirty="0">
                <a:solidFill>
                  <a:prstClr val="black"/>
                </a:solidFill>
                <a:latin typeface="Arial MT"/>
                <a:cs typeface="Arial MT"/>
              </a:rPr>
              <a:t>Pixel-wise</a:t>
            </a:r>
            <a:r>
              <a:rPr lang="en-US" sz="16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1600" spc="-5" dirty="0" err="1">
                <a:solidFill>
                  <a:prstClr val="black"/>
                </a:solidFill>
                <a:latin typeface="Arial MT"/>
                <a:cs typeface="Arial MT"/>
              </a:rPr>
              <a:t>Softmax</a:t>
            </a:r>
            <a:endParaRPr lang="en-US" sz="16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41317" y="103152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ИДЕЯ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332656"/>
            <a:ext cx="54237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РЕАЛИЗАЦИЯ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38" y="1628800"/>
            <a:ext cx="9518278" cy="52292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67544" y="404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5400" b="1" cap="all" spc="300" dirty="0" err="1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unet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60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16632"/>
            <a:ext cx="3867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ОТЛИЧИЯ</a:t>
            </a:r>
            <a:endParaRPr lang="ru-RU" dirty="0">
              <a:solidFill>
                <a:srgbClr val="000000"/>
              </a:solidFill>
            </a:endParaRPr>
          </a:p>
        </p:txBody>
      </p:sp>
      <p:grpSp>
        <p:nvGrpSpPr>
          <p:cNvPr id="7" name="object 3"/>
          <p:cNvGrpSpPr/>
          <p:nvPr/>
        </p:nvGrpSpPr>
        <p:grpSpPr>
          <a:xfrm>
            <a:off x="0" y="882367"/>
            <a:ext cx="4925060" cy="2352040"/>
            <a:chOff x="1834552" y="1999737"/>
            <a:chExt cx="4925060" cy="2352040"/>
          </a:xfrm>
        </p:grpSpPr>
        <p:pic>
          <p:nvPicPr>
            <p:cNvPr id="8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4552" y="2586207"/>
              <a:ext cx="4924933" cy="1765146"/>
            </a:xfrm>
            <a:prstGeom prst="rect">
              <a:avLst/>
            </a:prstGeom>
          </p:spPr>
        </p:pic>
        <p:sp>
          <p:nvSpPr>
            <p:cNvPr id="9" name="object 5"/>
            <p:cNvSpPr/>
            <p:nvPr/>
          </p:nvSpPr>
          <p:spPr>
            <a:xfrm>
              <a:off x="6018550" y="2004499"/>
              <a:ext cx="407034" cy="753110"/>
            </a:xfrm>
            <a:custGeom>
              <a:avLst/>
              <a:gdLst/>
              <a:ahLst/>
              <a:cxnLst/>
              <a:rect l="l" t="t" r="r" b="b"/>
              <a:pathLst>
                <a:path w="407035" h="753110">
                  <a:moveTo>
                    <a:pt x="406924" y="0"/>
                  </a:moveTo>
                  <a:lnTo>
                    <a:pt x="0" y="752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997996" y="2749843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19">
                  <a:moveTo>
                    <a:pt x="0" y="45506"/>
                  </a:moveTo>
                  <a:lnTo>
                    <a:pt x="6713" y="0"/>
                  </a:lnTo>
                  <a:lnTo>
                    <a:pt x="34393" y="14962"/>
                  </a:lnTo>
                  <a:lnTo>
                    <a:pt x="0" y="4550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5997996" y="2749843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19">
                  <a:moveTo>
                    <a:pt x="6713" y="0"/>
                  </a:moveTo>
                  <a:lnTo>
                    <a:pt x="0" y="45506"/>
                  </a:lnTo>
                  <a:lnTo>
                    <a:pt x="34393" y="14962"/>
                  </a:lnTo>
                  <a:lnTo>
                    <a:pt x="6713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object 8"/>
          <p:cNvGrpSpPr/>
          <p:nvPr/>
        </p:nvGrpSpPr>
        <p:grpSpPr>
          <a:xfrm>
            <a:off x="179512" y="1039962"/>
            <a:ext cx="638810" cy="500380"/>
            <a:chOff x="1906743" y="1967187"/>
            <a:chExt cx="638810" cy="500380"/>
          </a:xfrm>
        </p:grpSpPr>
        <p:sp>
          <p:nvSpPr>
            <p:cNvPr id="13" name="object 9"/>
            <p:cNvSpPr/>
            <p:nvPr/>
          </p:nvSpPr>
          <p:spPr>
            <a:xfrm>
              <a:off x="1945593" y="1971949"/>
              <a:ext cx="595630" cy="464184"/>
            </a:xfrm>
            <a:custGeom>
              <a:avLst/>
              <a:gdLst/>
              <a:ahLst/>
              <a:cxnLst/>
              <a:rect l="l" t="t" r="r" b="b"/>
              <a:pathLst>
                <a:path w="595630" h="464185">
                  <a:moveTo>
                    <a:pt x="595131" y="0"/>
                  </a:moveTo>
                  <a:lnTo>
                    <a:pt x="0" y="46405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911505" y="2423601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0" y="38986"/>
                  </a:moveTo>
                  <a:lnTo>
                    <a:pt x="24413" y="0"/>
                  </a:lnTo>
                  <a:lnTo>
                    <a:pt x="43761" y="24813"/>
                  </a:lnTo>
                  <a:lnTo>
                    <a:pt x="0" y="3898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911505" y="2423601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24413" y="0"/>
                  </a:moveTo>
                  <a:lnTo>
                    <a:pt x="0" y="38986"/>
                  </a:lnTo>
                  <a:lnTo>
                    <a:pt x="43761" y="24813"/>
                  </a:lnTo>
                  <a:lnTo>
                    <a:pt x="24413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509120"/>
            <a:ext cx="4039985" cy="171834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979712" y="3554081"/>
            <a:ext cx="3396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>
              <a:spcBef>
                <a:spcPts val="100"/>
              </a:spcBef>
            </a:pPr>
            <a:r>
              <a:rPr lang="en-US" sz="2800" spc="-5" dirty="0">
                <a:solidFill>
                  <a:prstClr val="black"/>
                </a:solidFill>
                <a:latin typeface="Arial MT"/>
                <a:cs typeface="Arial MT"/>
              </a:rPr>
              <a:t>Overlap-tile</a:t>
            </a:r>
            <a:r>
              <a:rPr lang="en-US" sz="2800" spc="-9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strategy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143295" y="1430151"/>
            <a:ext cx="3875404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 smtClean="0">
                <a:latin typeface="Arial MT"/>
                <a:cs typeface="Arial MT"/>
              </a:rPr>
              <a:t>Т.к. в </a:t>
            </a:r>
            <a:r>
              <a:rPr lang="en-US" sz="1600" dirty="0" err="1" smtClean="0">
                <a:latin typeface="Arial MT"/>
                <a:cs typeface="Arial MT"/>
              </a:rPr>
              <a:t>Unet</a:t>
            </a:r>
            <a:r>
              <a:rPr lang="ru-RU" sz="1600" dirty="0" smtClean="0">
                <a:latin typeface="Arial MT"/>
                <a:cs typeface="Arial MT"/>
              </a:rPr>
              <a:t> используются </a:t>
            </a:r>
            <a:r>
              <a:rPr lang="en-US" sz="1600" dirty="0" err="1" smtClean="0">
                <a:latin typeface="Arial MT"/>
                <a:cs typeface="Arial MT"/>
              </a:rPr>
              <a:t>conv</a:t>
            </a:r>
            <a:r>
              <a:rPr lang="ru-RU" sz="1600" dirty="0" smtClean="0">
                <a:latin typeface="Arial MT"/>
                <a:cs typeface="Arial MT"/>
              </a:rPr>
              <a:t> без </a:t>
            </a:r>
            <a:r>
              <a:rPr lang="ru-RU" sz="1600" dirty="0" err="1" smtClean="0">
                <a:latin typeface="Arial MT"/>
                <a:cs typeface="Arial MT"/>
              </a:rPr>
              <a:t>паддингов,сегменация</a:t>
            </a:r>
            <a:r>
              <a:rPr lang="ru-RU" sz="1600" dirty="0" smtClean="0">
                <a:latin typeface="Arial MT"/>
                <a:cs typeface="Arial MT"/>
              </a:rPr>
              <a:t> на выходе может быть получена только для внутренней области изображения </a:t>
            </a:r>
            <a:endParaRPr lang="ru-RU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930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16632"/>
            <a:ext cx="3867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ОТЛИЧИЯ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080746" y="6057438"/>
            <a:ext cx="2153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 err="1">
                <a:latin typeface="Arial MT"/>
                <a:cs typeface="Arial MT"/>
              </a:rPr>
              <a:t>Unet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uses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pixel-wise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spc="-5" dirty="0" err="1">
                <a:latin typeface="Arial MT"/>
                <a:cs typeface="Arial MT"/>
              </a:rPr>
              <a:t>Softmax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loss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…</a:t>
            </a:r>
            <a:r>
              <a:rPr lang="en-US" sz="1600" spc="-1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with</a:t>
            </a:r>
            <a:r>
              <a:rPr lang="en-US" sz="1600" spc="-1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weights</a:t>
            </a:r>
            <a:endParaRPr lang="en-US" sz="1600" dirty="0">
              <a:latin typeface="Arial MT"/>
              <a:cs typeface="Arial MT"/>
            </a:endParaRPr>
          </a:p>
        </p:txBody>
      </p:sp>
      <p:grpSp>
        <p:nvGrpSpPr>
          <p:cNvPr id="18" name="object 3"/>
          <p:cNvGrpSpPr/>
          <p:nvPr/>
        </p:nvGrpSpPr>
        <p:grpSpPr>
          <a:xfrm>
            <a:off x="-108520" y="1340768"/>
            <a:ext cx="5047498" cy="1822149"/>
            <a:chOff x="228437" y="1871787"/>
            <a:chExt cx="6068060" cy="1826895"/>
          </a:xfrm>
        </p:grpSpPr>
        <p:pic>
          <p:nvPicPr>
            <p:cNvPr id="1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998" y="1906847"/>
              <a:ext cx="5978301" cy="1791377"/>
            </a:xfrm>
            <a:prstGeom prst="rect">
              <a:avLst/>
            </a:prstGeom>
          </p:spPr>
        </p:pic>
        <p:sp>
          <p:nvSpPr>
            <p:cNvPr id="20" name="object 5"/>
            <p:cNvSpPr/>
            <p:nvPr/>
          </p:nvSpPr>
          <p:spPr>
            <a:xfrm>
              <a:off x="233200" y="1928524"/>
              <a:ext cx="271780" cy="206375"/>
            </a:xfrm>
            <a:custGeom>
              <a:avLst/>
              <a:gdLst/>
              <a:ahLst/>
              <a:cxnLst/>
              <a:rect l="l" t="t" r="r" b="b"/>
              <a:pathLst>
                <a:path w="271780" h="206375">
                  <a:moveTo>
                    <a:pt x="2711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271199" y="0"/>
                  </a:lnTo>
                  <a:lnTo>
                    <a:pt x="271199" y="20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/>
            <p:cNvSpPr/>
            <p:nvPr/>
          </p:nvSpPr>
          <p:spPr>
            <a:xfrm>
              <a:off x="233200" y="1928524"/>
              <a:ext cx="271780" cy="206375"/>
            </a:xfrm>
            <a:custGeom>
              <a:avLst/>
              <a:gdLst/>
              <a:ahLst/>
              <a:cxnLst/>
              <a:rect l="l" t="t" r="r" b="b"/>
              <a:pathLst>
                <a:path w="271780" h="206375">
                  <a:moveTo>
                    <a:pt x="0" y="0"/>
                  </a:moveTo>
                  <a:lnTo>
                    <a:pt x="271199" y="0"/>
                  </a:lnTo>
                  <a:lnTo>
                    <a:pt x="2711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/>
            <p:cNvSpPr/>
            <p:nvPr/>
          </p:nvSpPr>
          <p:spPr>
            <a:xfrm>
              <a:off x="2338849" y="1876549"/>
              <a:ext cx="180340" cy="206375"/>
            </a:xfrm>
            <a:custGeom>
              <a:avLst/>
              <a:gdLst/>
              <a:ahLst/>
              <a:cxnLst/>
              <a:rect l="l" t="t" r="r" b="b"/>
              <a:pathLst>
                <a:path w="180339" h="206375">
                  <a:moveTo>
                    <a:pt x="1802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180299" y="0"/>
                  </a:lnTo>
                  <a:lnTo>
                    <a:pt x="180299" y="20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/>
            <p:cNvSpPr/>
            <p:nvPr/>
          </p:nvSpPr>
          <p:spPr>
            <a:xfrm>
              <a:off x="2338849" y="1876549"/>
              <a:ext cx="180340" cy="206375"/>
            </a:xfrm>
            <a:custGeom>
              <a:avLst/>
              <a:gdLst/>
              <a:ahLst/>
              <a:cxnLst/>
              <a:rect l="l" t="t" r="r" b="b"/>
              <a:pathLst>
                <a:path w="180339" h="206375">
                  <a:moveTo>
                    <a:pt x="0" y="0"/>
                  </a:moveTo>
                  <a:lnTo>
                    <a:pt x="180299" y="0"/>
                  </a:lnTo>
                  <a:lnTo>
                    <a:pt x="1802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9"/>
            <p:cNvSpPr/>
            <p:nvPr/>
          </p:nvSpPr>
          <p:spPr>
            <a:xfrm>
              <a:off x="4353600" y="1928524"/>
              <a:ext cx="180340" cy="206375"/>
            </a:xfrm>
            <a:custGeom>
              <a:avLst/>
              <a:gdLst/>
              <a:ahLst/>
              <a:cxnLst/>
              <a:rect l="l" t="t" r="r" b="b"/>
              <a:pathLst>
                <a:path w="180339" h="206375">
                  <a:moveTo>
                    <a:pt x="1802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180299" y="0"/>
                  </a:lnTo>
                  <a:lnTo>
                    <a:pt x="180299" y="20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0"/>
            <p:cNvSpPr/>
            <p:nvPr/>
          </p:nvSpPr>
          <p:spPr>
            <a:xfrm>
              <a:off x="4353600" y="1928524"/>
              <a:ext cx="180340" cy="206375"/>
            </a:xfrm>
            <a:custGeom>
              <a:avLst/>
              <a:gdLst/>
              <a:ahLst/>
              <a:cxnLst/>
              <a:rect l="l" t="t" r="r" b="b"/>
              <a:pathLst>
                <a:path w="180339" h="206375">
                  <a:moveTo>
                    <a:pt x="0" y="0"/>
                  </a:moveTo>
                  <a:lnTo>
                    <a:pt x="180299" y="0"/>
                  </a:lnTo>
                  <a:lnTo>
                    <a:pt x="1802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977" y="4306115"/>
            <a:ext cx="2102874" cy="1850975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467544" y="3192217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latin typeface="Arial MT"/>
                <a:cs typeface="Arial MT"/>
              </a:rPr>
              <a:t>Input</a:t>
            </a:r>
            <a:endParaRPr lang="en-US" sz="1600" dirty="0">
              <a:latin typeface="Arial MT"/>
              <a:cs typeface="Arial M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856817" y="3228673"/>
            <a:ext cx="135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latin typeface="Arial MT"/>
                <a:cs typeface="Arial MT"/>
              </a:rPr>
              <a:t>Ground-truth</a:t>
            </a:r>
            <a:endParaRPr lang="en-US" sz="1600" dirty="0">
              <a:latin typeface="Arial MT"/>
              <a:cs typeface="Arial M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370816" y="3234257"/>
            <a:ext cx="1753400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lang="en-US" sz="1600" spc="-5" dirty="0">
                <a:latin typeface="Arial MT"/>
                <a:cs typeface="Arial MT"/>
              </a:rPr>
              <a:t>Network</a:t>
            </a:r>
            <a:r>
              <a:rPr lang="en-US" sz="1600" spc="37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output </a:t>
            </a:r>
            <a:r>
              <a:rPr lang="en-US" sz="1600" dirty="0">
                <a:latin typeface="Arial MT"/>
                <a:cs typeface="Arial MT"/>
              </a:rPr>
              <a:t> (what</a:t>
            </a:r>
            <a:r>
              <a:rPr lang="en-US" sz="1600" spc="-3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we</a:t>
            </a:r>
            <a:r>
              <a:rPr lang="en-US" sz="1600" spc="-35" dirty="0">
                <a:latin typeface="Arial MT"/>
                <a:cs typeface="Arial MT"/>
              </a:rPr>
              <a:t> </a:t>
            </a:r>
            <a:r>
              <a:rPr lang="en-US" sz="1600" spc="-5" dirty="0" err="1">
                <a:latin typeface="Arial MT"/>
                <a:cs typeface="Arial MT"/>
              </a:rPr>
              <a:t>wanna</a:t>
            </a:r>
            <a:r>
              <a:rPr lang="en-US" sz="1600" spc="-3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get)</a:t>
            </a:r>
            <a:endParaRPr lang="en-US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481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16632"/>
            <a:ext cx="3867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5400" b="1" cap="all" spc="300" dirty="0" smtClean="0">
                <a:ln w="28575">
                  <a:solidFill>
                    <a:srgbClr val="000000"/>
                  </a:solidFill>
                </a:ln>
                <a:noFill/>
                <a:cs typeface="Arial" panose="020B0604020202020204" pitchFamily="34" charset="0"/>
              </a:rPr>
              <a:t>ОТЛИЧИЯ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8" y="1115219"/>
            <a:ext cx="6934225" cy="33218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581128"/>
            <a:ext cx="4755389" cy="21399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11960" y="5301208"/>
            <a:ext cx="4755389" cy="326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5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5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600_TF34316244_Win32" id="{F23ED7DB-3505-4CCC-A23C-737A653B864F}" vid="{EE05B8AF-BDE5-44BA-8AE4-882478C46B6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Тема5</Template>
  <TotalTime>995</TotalTime>
  <Words>199</Words>
  <Application>Microsoft Office PowerPoint</Application>
  <PresentationFormat>Экран (4:3)</PresentationFormat>
  <Paragraphs>82</Paragraphs>
  <Slides>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 MT</vt:lpstr>
      <vt:lpstr>Arial</vt:lpstr>
      <vt:lpstr>Calibri</vt:lpstr>
      <vt:lpstr>Тема5</vt:lpstr>
      <vt:lpstr>Задача нейросетевой сегментации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Vlad</dc:creator>
  <cp:lastModifiedBy>Ярослава Cерёгина</cp:lastModifiedBy>
  <cp:revision>31</cp:revision>
  <dcterms:created xsi:type="dcterms:W3CDTF">2022-12-18T21:03:43Z</dcterms:created>
  <dcterms:modified xsi:type="dcterms:W3CDTF">2024-05-28T21:50:24Z</dcterms:modified>
</cp:coreProperties>
</file>